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7" r:id="rId2"/>
    <p:sldId id="306" r:id="rId3"/>
    <p:sldId id="319" r:id="rId4"/>
    <p:sldId id="318" r:id="rId5"/>
    <p:sldId id="314" r:id="rId6"/>
    <p:sldId id="315" r:id="rId7"/>
    <p:sldId id="320" r:id="rId8"/>
    <p:sldId id="316" r:id="rId9"/>
    <p:sldId id="307" r:id="rId10"/>
    <p:sldId id="331" r:id="rId11"/>
    <p:sldId id="328" r:id="rId12"/>
    <p:sldId id="311" r:id="rId13"/>
    <p:sldId id="332" r:id="rId14"/>
    <p:sldId id="330" r:id="rId15"/>
    <p:sldId id="329" r:id="rId16"/>
    <p:sldId id="323" r:id="rId17"/>
    <p:sldId id="33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4660"/>
  </p:normalViewPr>
  <p:slideViewPr>
    <p:cSldViewPr snapToGrid="0">
      <p:cViewPr varScale="1">
        <p:scale>
          <a:sx n="85" d="100"/>
          <a:sy n="85" d="100"/>
        </p:scale>
        <p:origin x="4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9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16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77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04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59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88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78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80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22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42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67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thet.org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50" y="366837"/>
            <a:ext cx="10265438" cy="774700"/>
          </a:xfrm>
        </p:spPr>
        <p:txBody>
          <a:bodyPr>
            <a:normAutofit fontScale="90000"/>
          </a:bodyPr>
          <a:lstStyle/>
          <a:p>
            <a:pPr lvl="0"/>
            <a:r>
              <a:rPr lang="en-GB" sz="44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 </a:t>
            </a:r>
            <a:r>
              <a:rPr lang="en-GB" sz="44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44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Care Diagnostics; Molecular Diagnostics</a:t>
            </a:r>
            <a:endParaRPr lang="en-GB" sz="44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3660541" y="5795266"/>
            <a:ext cx="479642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Module </a:t>
            </a:r>
            <a:r>
              <a:rPr lang="en-GB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279 </a:t>
            </a:r>
            <a:r>
              <a:rPr lang="en-GB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GB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Medical </a:t>
            </a:r>
            <a:r>
              <a:rPr lang="en-GB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Instrumentation </a:t>
            </a:r>
            <a:r>
              <a:rPr lang="en-GB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GB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3660541" y="5439463"/>
            <a:ext cx="532555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 C18.7  Maintaining Laboratory Equipment</a:t>
            </a:r>
            <a:endParaRPr lang="en-GB" b="1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3651016" y="4999871"/>
            <a:ext cx="5968606" cy="4241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18.7.14</a:t>
            </a:r>
            <a:r>
              <a:rPr lang="en-GB" sz="18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Principles </a:t>
            </a:r>
            <a:r>
              <a:rPr lang="en-GB" sz="18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use of </a:t>
            </a:r>
            <a:r>
              <a:rPr lang="en-GB" sz="18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point-of-care diagnostics</a:t>
            </a:r>
            <a:endParaRPr lang="en-GB" sz="18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76250" y="1257300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0" y="6513265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2016 </a:t>
            </a:r>
            <a:endParaRPr lang="en-GB" sz="1200" dirty="0"/>
          </a:p>
        </p:txBody>
      </p:sp>
      <p:sp>
        <p:nvSpPr>
          <p:cNvPr id="3" name="Tekstvak 2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pic>
        <p:nvPicPr>
          <p:cNvPr id="26" name="Afbeelding 2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06156" y="1572801"/>
            <a:ext cx="4927690" cy="2629206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3660541" y="4602288"/>
            <a:ext cx="5968606" cy="4241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18.7.15  Principles </a:t>
            </a:r>
            <a:r>
              <a:rPr lang="en-GB" sz="18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use of molecular </a:t>
            </a:r>
            <a:r>
              <a:rPr lang="en-GB" sz="18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diagnostics</a:t>
            </a:r>
            <a:endParaRPr lang="en-GB" sz="18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225" y="1524032"/>
            <a:ext cx="3623121" cy="271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7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2016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78635" y="434547"/>
            <a:ext cx="10674350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Human Genome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8" name="Rechthoek 7"/>
          <p:cNvSpPr/>
          <p:nvPr/>
        </p:nvSpPr>
        <p:spPr>
          <a:xfrm>
            <a:off x="361830" y="1393115"/>
            <a:ext cx="765846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 smtClean="0">
                <a:latin typeface="+mj-lt"/>
              </a:rPr>
              <a:t>The human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genome</a:t>
            </a:r>
            <a:r>
              <a:rPr lang="en-GB" dirty="0">
                <a:latin typeface="+mj-lt"/>
              </a:rPr>
              <a:t> </a:t>
            </a:r>
            <a:r>
              <a:rPr lang="en-GB" dirty="0" smtClean="0">
                <a:latin typeface="+mj-lt"/>
              </a:rPr>
              <a:t>contains all genetic material and is the </a:t>
            </a:r>
            <a:r>
              <a:rPr lang="en-GB" dirty="0">
                <a:latin typeface="+mj-lt"/>
              </a:rPr>
              <a:t>recipe/blueprint for a human being. </a:t>
            </a:r>
            <a:endParaRPr lang="en-GB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latin typeface="+mj-lt"/>
              </a:rPr>
              <a:t>It is composed of DNA and contains </a:t>
            </a:r>
            <a:r>
              <a:rPr lang="en-US" b="1" dirty="0" smtClean="0">
                <a:solidFill>
                  <a:srgbClr val="7030A0"/>
                </a:solidFill>
                <a:latin typeface="+mj-lt"/>
              </a:rPr>
              <a:t>30,000 genes</a:t>
            </a:r>
            <a:r>
              <a:rPr lang="en-US" dirty="0" smtClean="0">
                <a:latin typeface="+mj-lt"/>
              </a:rPr>
              <a:t>, which each contain </a:t>
            </a:r>
            <a:r>
              <a:rPr lang="en-US" b="1" dirty="0" smtClean="0">
                <a:solidFill>
                  <a:srgbClr val="7030A0"/>
                </a:solidFill>
                <a:latin typeface="+mj-lt"/>
              </a:rPr>
              <a:t>3 billion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nucleotides </a:t>
            </a:r>
            <a:r>
              <a:rPr lang="en-GB" dirty="0">
                <a:latin typeface="+mj-lt"/>
              </a:rPr>
              <a:t>of which we have four different versions (A, T, G, C</a:t>
            </a:r>
            <a:r>
              <a:rPr lang="en-GB" dirty="0" smtClean="0">
                <a:latin typeface="+mj-lt"/>
              </a:rPr>
              <a:t>). Nucleotides </a:t>
            </a:r>
            <a:r>
              <a:rPr lang="en-GB" dirty="0">
                <a:latin typeface="+mj-lt"/>
              </a:rPr>
              <a:t>can be regarded as the </a:t>
            </a:r>
            <a:r>
              <a:rPr lang="en-GB" dirty="0" smtClean="0">
                <a:latin typeface="+mj-lt"/>
              </a:rPr>
              <a:t>letters </a:t>
            </a:r>
            <a:r>
              <a:rPr lang="en-GB" dirty="0">
                <a:latin typeface="+mj-lt"/>
              </a:rPr>
              <a:t>in the ‘genetic’ alphabet. A strand of DNA, therefore, is a chain of nucleotides.</a:t>
            </a:r>
            <a:endParaRPr lang="en-GB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GB" dirty="0">
                <a:latin typeface="+mj-lt"/>
              </a:rPr>
              <a:t>In 2003, for the first time the genome of a human being was ‘mapped’. </a:t>
            </a:r>
          </a:p>
        </p:txBody>
      </p:sp>
      <p:sp>
        <p:nvSpPr>
          <p:cNvPr id="4" name="Rechthoek 3"/>
          <p:cNvSpPr/>
          <p:nvPr/>
        </p:nvSpPr>
        <p:spPr>
          <a:xfrm>
            <a:off x="361830" y="4702373"/>
            <a:ext cx="80025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The fact that we have mapped the genome means that we know the ‘sequence of letters’. We now can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‘read’ the recipe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but we don’t know what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(most of) the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letters and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words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mean…..  </a:t>
            </a:r>
            <a:endParaRPr lang="en-GB" dirty="0" smtClean="0">
              <a:solidFill>
                <a:srgbClr val="000000"/>
              </a:solidFill>
              <a:latin typeface="Calibri Light" panose="020F0302020204030204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0738" y="1442505"/>
            <a:ext cx="1636002" cy="3215311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9893213" y="1663354"/>
            <a:ext cx="1628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The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genes are divided over 23 pairs of </a:t>
            </a:r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</a:rPr>
              <a:t>chromosomes</a:t>
            </a:r>
            <a:endParaRPr lang="en-GB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8650738" y="4423864"/>
            <a:ext cx="16145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i="1" dirty="0" smtClean="0">
                <a:solidFill>
                  <a:srgbClr val="000000"/>
                </a:solidFill>
                <a:latin typeface="Calibri Light" panose="020F0302020204030204"/>
              </a:rPr>
              <a:t>DNA: </a:t>
            </a:r>
          </a:p>
          <a:p>
            <a:pPr algn="ctr"/>
            <a:r>
              <a:rPr lang="en-GB" b="1" i="1" dirty="0" smtClean="0">
                <a:solidFill>
                  <a:srgbClr val="000000"/>
                </a:solidFill>
                <a:latin typeface="Calibri Light" panose="020F0302020204030204"/>
              </a:rPr>
              <a:t>the double </a:t>
            </a:r>
            <a:r>
              <a:rPr lang="en-GB" b="1" i="1" dirty="0">
                <a:solidFill>
                  <a:srgbClr val="000000"/>
                </a:solidFill>
                <a:latin typeface="Calibri Light" panose="020F0302020204030204"/>
              </a:rPr>
              <a:t>helix</a:t>
            </a:r>
            <a:endParaRPr lang="en-GB" b="1" i="1" dirty="0"/>
          </a:p>
        </p:txBody>
      </p:sp>
      <p:sp>
        <p:nvSpPr>
          <p:cNvPr id="16" name="Rechthoek 15"/>
          <p:cNvSpPr/>
          <p:nvPr/>
        </p:nvSpPr>
        <p:spPr>
          <a:xfrm>
            <a:off x="467704" y="5743355"/>
            <a:ext cx="11159610" cy="369332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With molecular diagnostics, we have tests to detect the presence of certain </a:t>
            </a:r>
            <a:r>
              <a:rPr lang="en-GB" b="1" dirty="0" smtClean="0">
                <a:solidFill>
                  <a:srgbClr val="000000"/>
                </a:solidFill>
                <a:latin typeface="Calibri Light" panose="020F0302020204030204"/>
              </a:rPr>
              <a:t>nucleotide chains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(or ‘words’ in the recipe).</a:t>
            </a:r>
          </a:p>
        </p:txBody>
      </p:sp>
      <p:sp>
        <p:nvSpPr>
          <p:cNvPr id="17" name="Rechthoek 16"/>
          <p:cNvSpPr/>
          <p:nvPr/>
        </p:nvSpPr>
        <p:spPr>
          <a:xfrm>
            <a:off x="361830" y="3709573"/>
            <a:ext cx="75020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j-lt"/>
              </a:rPr>
              <a:t>The </a:t>
            </a:r>
            <a:r>
              <a:rPr lang="en-GB" dirty="0">
                <a:latin typeface="+mj-lt"/>
              </a:rPr>
              <a:t>sequence </a:t>
            </a:r>
            <a:r>
              <a:rPr lang="en-GB" dirty="0" smtClean="0">
                <a:latin typeface="+mj-lt"/>
              </a:rPr>
              <a:t>of the nucleotides  </a:t>
            </a:r>
            <a:r>
              <a:rPr lang="en-GB" dirty="0">
                <a:latin typeface="+mj-lt"/>
              </a:rPr>
              <a:t>is more than 99% identical in all people</a:t>
            </a:r>
            <a:r>
              <a:rPr lang="en-GB" dirty="0" smtClean="0">
                <a:latin typeface="+mj-lt"/>
              </a:rPr>
              <a:t>. The </a:t>
            </a:r>
            <a:r>
              <a:rPr lang="en-GB" dirty="0">
                <a:latin typeface="+mj-lt"/>
              </a:rPr>
              <a:t>one percent of sequences that are variable </a:t>
            </a:r>
            <a:r>
              <a:rPr lang="en-GB" dirty="0" smtClean="0">
                <a:latin typeface="+mj-lt"/>
              </a:rPr>
              <a:t>is responsible </a:t>
            </a:r>
            <a:r>
              <a:rPr lang="en-GB" dirty="0">
                <a:latin typeface="+mj-lt"/>
              </a:rPr>
              <a:t>for </a:t>
            </a:r>
            <a:r>
              <a:rPr lang="en-GB" dirty="0" smtClean="0">
                <a:latin typeface="+mj-lt"/>
              </a:rPr>
              <a:t>all </a:t>
            </a:r>
            <a:r>
              <a:rPr lang="en-GB" dirty="0">
                <a:latin typeface="+mj-lt"/>
              </a:rPr>
              <a:t>differences that occur </a:t>
            </a:r>
            <a:r>
              <a:rPr lang="en-GB" dirty="0" smtClean="0">
                <a:latin typeface="+mj-lt"/>
              </a:rPr>
              <a:t>among humans</a:t>
            </a:r>
            <a:r>
              <a:rPr lang="en-GB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4288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2790824" y="420223"/>
            <a:ext cx="5448301" cy="774700"/>
          </a:xfrm>
        </p:spPr>
        <p:txBody>
          <a:bodyPr>
            <a:normAutofit/>
          </a:bodyPr>
          <a:lstStyle/>
          <a:p>
            <a:pPr lvl="0"/>
            <a:r>
              <a:rPr lang="en-GB" sz="44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 Mutations</a:t>
            </a:r>
            <a:endParaRPr lang="en-GB" sz="44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76250" y="1257300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0" y="6513265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2016 </a:t>
            </a:r>
            <a:endParaRPr lang="en-GB" sz="1200" dirty="0"/>
          </a:p>
        </p:txBody>
      </p:sp>
      <p:sp>
        <p:nvSpPr>
          <p:cNvPr id="3" name="Tekstvak 2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4" name="Rechthoek 3"/>
          <p:cNvSpPr/>
          <p:nvPr/>
        </p:nvSpPr>
        <p:spPr>
          <a:xfrm>
            <a:off x="412130" y="1542714"/>
            <a:ext cx="82206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+mj-lt"/>
              </a:rPr>
              <a:t>There are three kinds of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gene mutations</a:t>
            </a:r>
            <a:r>
              <a:rPr lang="en-GB" sz="2000" dirty="0">
                <a:latin typeface="+mj-lt"/>
              </a:rPr>
              <a:t>, which </a:t>
            </a:r>
            <a:r>
              <a:rPr lang="en-GB" sz="2000" dirty="0" smtClean="0">
                <a:latin typeface="+mj-lt"/>
              </a:rPr>
              <a:t>are changes in a sequence of nucleotides. These are: </a:t>
            </a:r>
          </a:p>
          <a:p>
            <a:pPr marL="800100" lvl="1" indent="-342900">
              <a:buAutoNum type="arabicParenBoth"/>
            </a:pP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hereditary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>
                <a:latin typeface="+mj-lt"/>
              </a:rPr>
              <a:t>– a mutation </a:t>
            </a:r>
            <a:r>
              <a:rPr lang="en-GB" sz="2000" dirty="0" smtClean="0">
                <a:latin typeface="+mj-lt"/>
              </a:rPr>
              <a:t>that is </a:t>
            </a:r>
            <a:r>
              <a:rPr lang="en-GB" sz="2000" dirty="0">
                <a:latin typeface="+mj-lt"/>
              </a:rPr>
              <a:t>passed from parent to child; </a:t>
            </a:r>
            <a:endParaRPr lang="en-GB" sz="2000" dirty="0" smtClean="0">
              <a:latin typeface="+mj-lt"/>
            </a:endParaRPr>
          </a:p>
          <a:p>
            <a:pPr marL="800100" lvl="1" indent="-342900">
              <a:buAutoNum type="arabicParenBoth"/>
            </a:pP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de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novo </a:t>
            </a: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(‘new’) </a:t>
            </a:r>
            <a:r>
              <a:rPr lang="en-GB" sz="2000" dirty="0" smtClean="0">
                <a:latin typeface="+mj-lt"/>
              </a:rPr>
              <a:t>– new mutations </a:t>
            </a:r>
            <a:r>
              <a:rPr lang="en-GB" sz="2000" dirty="0">
                <a:latin typeface="+mj-lt"/>
              </a:rPr>
              <a:t>that arise in the egg or sperm cell, or </a:t>
            </a:r>
            <a:r>
              <a:rPr lang="en-GB" sz="2000" dirty="0" smtClean="0">
                <a:latin typeface="+mj-lt"/>
              </a:rPr>
              <a:t>shortly after </a:t>
            </a:r>
            <a:r>
              <a:rPr lang="en-GB" sz="2000" dirty="0">
                <a:latin typeface="+mj-lt"/>
              </a:rPr>
              <a:t>fertilization, and so are repeated throughout </a:t>
            </a:r>
            <a:r>
              <a:rPr lang="en-GB" sz="2000" dirty="0" smtClean="0">
                <a:latin typeface="+mj-lt"/>
              </a:rPr>
              <a:t>the body</a:t>
            </a:r>
            <a:r>
              <a:rPr lang="en-GB" sz="2000" dirty="0">
                <a:latin typeface="+mj-lt"/>
              </a:rPr>
              <a:t>; or </a:t>
            </a:r>
            <a:endParaRPr lang="en-GB" sz="2000" dirty="0" smtClean="0">
              <a:latin typeface="+mj-lt"/>
            </a:endParaRPr>
          </a:p>
          <a:p>
            <a:pPr marL="800100" lvl="1" indent="-342900">
              <a:buAutoNum type="arabicParenBoth"/>
            </a:pP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somatic</a:t>
            </a:r>
            <a:r>
              <a:rPr lang="en-GB" sz="2000" dirty="0" smtClean="0">
                <a:latin typeface="+mj-lt"/>
              </a:rPr>
              <a:t> – </a:t>
            </a:r>
            <a:r>
              <a:rPr lang="en-GB" sz="2000" dirty="0">
                <a:latin typeface="+mj-lt"/>
              </a:rPr>
              <a:t>those that arise during life </a:t>
            </a:r>
            <a:r>
              <a:rPr lang="en-GB" sz="2000" dirty="0" smtClean="0">
                <a:latin typeface="+mj-lt"/>
              </a:rPr>
              <a:t>from environmental </a:t>
            </a:r>
            <a:r>
              <a:rPr lang="en-GB" sz="2000" dirty="0">
                <a:latin typeface="+mj-lt"/>
              </a:rPr>
              <a:t>causes or through an error in </a:t>
            </a:r>
            <a:r>
              <a:rPr lang="en-GB" sz="2000" dirty="0" smtClean="0">
                <a:latin typeface="+mj-lt"/>
              </a:rPr>
              <a:t>DNA replication</a:t>
            </a:r>
            <a:r>
              <a:rPr lang="en-GB" sz="2000" dirty="0">
                <a:latin typeface="+mj-lt"/>
              </a:rPr>
              <a:t>, and are typically present in tumor </a:t>
            </a:r>
            <a:r>
              <a:rPr lang="en-GB" sz="2000" dirty="0" smtClean="0">
                <a:latin typeface="+mj-lt"/>
              </a:rPr>
              <a:t>cells (cancer).</a:t>
            </a:r>
            <a:endParaRPr lang="en-GB" sz="2000" dirty="0">
              <a:latin typeface="+mj-lt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" y="42092"/>
            <a:ext cx="2162175" cy="121622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0667" y="2619315"/>
            <a:ext cx="2325825" cy="174436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0667" y="4363684"/>
            <a:ext cx="2380036" cy="190402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3010" y="4412936"/>
            <a:ext cx="1634148" cy="1854777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0667" y="1352761"/>
            <a:ext cx="2350283" cy="1233899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73" r="11995"/>
          <a:stretch/>
        </p:blipFill>
        <p:spPr>
          <a:xfrm>
            <a:off x="4062039" y="4425652"/>
            <a:ext cx="2853506" cy="1842061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8"/>
          <a:srcRect l="1209" r="8015"/>
          <a:stretch/>
        </p:blipFill>
        <p:spPr>
          <a:xfrm>
            <a:off x="942975" y="4446525"/>
            <a:ext cx="2855555" cy="182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50" y="366837"/>
            <a:ext cx="10058400" cy="774700"/>
          </a:xfrm>
        </p:spPr>
        <p:txBody>
          <a:bodyPr>
            <a:normAutofit/>
          </a:bodyPr>
          <a:lstStyle/>
          <a:p>
            <a:pPr lvl="0"/>
            <a:r>
              <a:rPr lang="en-GB" sz="44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Molecular Diagnostics</a:t>
            </a:r>
            <a:endParaRPr lang="en-GB" sz="44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76250" y="1257300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0" y="6513265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2016 </a:t>
            </a:r>
            <a:endParaRPr lang="en-GB" sz="1200" dirty="0"/>
          </a:p>
        </p:txBody>
      </p:sp>
      <p:sp>
        <p:nvSpPr>
          <p:cNvPr id="3" name="Tekstvak 2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15" name="Rechthoek 14"/>
          <p:cNvSpPr/>
          <p:nvPr/>
        </p:nvSpPr>
        <p:spPr>
          <a:xfrm>
            <a:off x="384045" y="1358379"/>
            <a:ext cx="8788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b="1" dirty="0">
                <a:solidFill>
                  <a:srgbClr val="7030A0"/>
                </a:solidFill>
                <a:latin typeface="+mj-lt"/>
              </a:rPr>
              <a:t>Molecular diagnostics </a:t>
            </a:r>
            <a:r>
              <a:rPr lang="en-GB" dirty="0">
                <a:latin typeface="+mj-lt"/>
              </a:rPr>
              <a:t>is </a:t>
            </a:r>
            <a:r>
              <a:rPr lang="en-GB" dirty="0" smtClean="0">
                <a:latin typeface="+mj-lt"/>
              </a:rPr>
              <a:t>a rapidly developing series of new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lab tests </a:t>
            </a:r>
            <a:r>
              <a:rPr lang="en-GB" dirty="0" smtClean="0">
                <a:latin typeface="+mj-lt"/>
              </a:rPr>
              <a:t>that can be applied to human samples. It is a new test domain, next to biochemistry, microbiology, hematology, etc.  </a:t>
            </a:r>
          </a:p>
        </p:txBody>
      </p:sp>
      <p:sp>
        <p:nvSpPr>
          <p:cNvPr id="16" name="Rechthoek 15"/>
          <p:cNvSpPr/>
          <p:nvPr/>
        </p:nvSpPr>
        <p:spPr>
          <a:xfrm>
            <a:off x="384045" y="5580169"/>
            <a:ext cx="11026905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dirty="0">
                <a:latin typeface="+mj-lt"/>
              </a:rPr>
              <a:t>Many of our </a:t>
            </a:r>
            <a:r>
              <a:rPr lang="en-GB" dirty="0" smtClean="0">
                <a:latin typeface="+mj-lt"/>
              </a:rPr>
              <a:t>body processes are driven </a:t>
            </a:r>
            <a:r>
              <a:rPr lang="en-GB" dirty="0">
                <a:latin typeface="+mj-lt"/>
              </a:rPr>
              <a:t>by the </a:t>
            </a:r>
            <a:r>
              <a:rPr lang="en-GB" dirty="0" smtClean="0">
                <a:latin typeface="+mj-lt"/>
              </a:rPr>
              <a:t>actions </a:t>
            </a:r>
            <a:r>
              <a:rPr lang="en-GB" dirty="0">
                <a:latin typeface="+mj-lt"/>
              </a:rPr>
              <a:t>of our genes and </a:t>
            </a:r>
            <a:r>
              <a:rPr lang="en-GB" dirty="0" smtClean="0">
                <a:latin typeface="+mj-lt"/>
              </a:rPr>
              <a:t>related proteins</a:t>
            </a:r>
            <a:r>
              <a:rPr lang="en-GB" smtClean="0">
                <a:latin typeface="+mj-lt"/>
              </a:rPr>
              <a:t>. </a:t>
            </a:r>
          </a:p>
          <a:p>
            <a:pPr algn="ctr">
              <a:spcBef>
                <a:spcPts val="600"/>
              </a:spcBef>
            </a:pPr>
            <a:r>
              <a:rPr lang="en-GB" smtClean="0">
                <a:latin typeface="+mj-lt"/>
              </a:rPr>
              <a:t>It </a:t>
            </a:r>
            <a:r>
              <a:rPr lang="en-GB" dirty="0">
                <a:latin typeface="+mj-lt"/>
              </a:rPr>
              <a:t>is at this molecular level that we can often find the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root causes of a disease</a:t>
            </a:r>
            <a:r>
              <a:rPr lang="en-GB" dirty="0">
                <a:latin typeface="+mj-lt"/>
              </a:rPr>
              <a:t>. 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693727">
            <a:off x="9063135" y="1611950"/>
            <a:ext cx="1486563" cy="1510776"/>
          </a:xfrm>
          <a:prstGeom prst="rect">
            <a:avLst/>
          </a:prstGeom>
        </p:spPr>
      </p:pic>
      <p:sp>
        <p:nvSpPr>
          <p:cNvPr id="18" name="Rechthoek 17"/>
          <p:cNvSpPr/>
          <p:nvPr/>
        </p:nvSpPr>
        <p:spPr>
          <a:xfrm>
            <a:off x="412131" y="2127322"/>
            <a:ext cx="72173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Molecular diagnostics detect and measure the presence of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genetic material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(nucleotide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chains) or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proteins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 associated with a specific health condition or disease.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This can show whether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a specific person: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is predisposed to have a disease,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actually has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a disease, or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whether a certain treatment option is likely to be effective for a specific disease. </a:t>
            </a:r>
          </a:p>
        </p:txBody>
      </p:sp>
      <p:sp>
        <p:nvSpPr>
          <p:cNvPr id="12" name="Rechthoek 11"/>
          <p:cNvSpPr/>
          <p:nvPr/>
        </p:nvSpPr>
        <p:spPr>
          <a:xfrm>
            <a:off x="384046" y="4269989"/>
            <a:ext cx="66549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j-lt"/>
              </a:rPr>
              <a:t>For example, molecular </a:t>
            </a:r>
            <a:r>
              <a:rPr lang="en-GB" dirty="0">
                <a:latin typeface="+mj-lt"/>
              </a:rPr>
              <a:t>diagnostic tests can </a:t>
            </a:r>
            <a:r>
              <a:rPr lang="en-GB" dirty="0" smtClean="0">
                <a:latin typeface="+mj-lt"/>
              </a:rPr>
              <a:t>help couples </a:t>
            </a:r>
            <a:r>
              <a:rPr lang="en-GB" dirty="0">
                <a:latin typeface="+mj-lt"/>
              </a:rPr>
              <a:t>considering </a:t>
            </a:r>
            <a:r>
              <a:rPr lang="en-GB" dirty="0" smtClean="0">
                <a:latin typeface="+mj-lt"/>
              </a:rPr>
              <a:t>to have children to </a:t>
            </a:r>
            <a:r>
              <a:rPr lang="en-GB" dirty="0">
                <a:latin typeface="+mj-lt"/>
              </a:rPr>
              <a:t>know if they are carriers of a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cystic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fibrosis </a:t>
            </a:r>
            <a:r>
              <a:rPr lang="en-GB" dirty="0" smtClean="0">
                <a:latin typeface="+mj-lt"/>
              </a:rPr>
              <a:t>gene </a:t>
            </a:r>
            <a:r>
              <a:rPr lang="en-GB" dirty="0">
                <a:latin typeface="+mj-lt"/>
              </a:rPr>
              <a:t>mutation and therefore at risk of having a </a:t>
            </a:r>
            <a:r>
              <a:rPr lang="en-GB" dirty="0" smtClean="0">
                <a:latin typeface="+mj-lt"/>
              </a:rPr>
              <a:t>child affected </a:t>
            </a:r>
            <a:r>
              <a:rPr lang="en-GB" dirty="0">
                <a:latin typeface="+mj-lt"/>
              </a:rPr>
              <a:t>by cystic fibrosis. </a:t>
            </a:r>
            <a:endParaRPr lang="en-GB" dirty="0" smtClean="0"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525" y="3400165"/>
            <a:ext cx="4051057" cy="1998419"/>
          </a:xfrm>
          <a:prstGeom prst="rect">
            <a:avLst/>
          </a:prstGeom>
        </p:spPr>
      </p:pic>
      <p:sp>
        <p:nvSpPr>
          <p:cNvPr id="5" name="PIJL-RECHTS 4"/>
          <p:cNvSpPr/>
          <p:nvPr/>
        </p:nvSpPr>
        <p:spPr>
          <a:xfrm>
            <a:off x="6867526" y="4610100"/>
            <a:ext cx="6858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53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50" y="366837"/>
            <a:ext cx="10058400" cy="774700"/>
          </a:xfrm>
        </p:spPr>
        <p:txBody>
          <a:bodyPr>
            <a:normAutofit/>
          </a:bodyPr>
          <a:lstStyle/>
          <a:p>
            <a:pPr lvl="0"/>
            <a:r>
              <a:rPr lang="en-GB" sz="44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Personalized Medicine</a:t>
            </a:r>
            <a:endParaRPr lang="en-GB" sz="44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76250" y="1257300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0" y="6513265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2016 </a:t>
            </a:r>
            <a:endParaRPr lang="en-GB" sz="1200" dirty="0"/>
          </a:p>
        </p:txBody>
      </p:sp>
      <p:sp>
        <p:nvSpPr>
          <p:cNvPr id="3" name="Tekstvak 2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4" name="Rechthoek 3"/>
          <p:cNvSpPr/>
          <p:nvPr/>
        </p:nvSpPr>
        <p:spPr>
          <a:xfrm>
            <a:off x="412130" y="1480207"/>
            <a:ext cx="94636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+mj-lt"/>
              </a:rPr>
              <a:t>The term “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personalized medicine</a:t>
            </a:r>
            <a:r>
              <a:rPr lang="en-GB" dirty="0">
                <a:latin typeface="+mj-lt"/>
              </a:rPr>
              <a:t>” has arisen </a:t>
            </a:r>
            <a:r>
              <a:rPr lang="en-GB" dirty="0" smtClean="0">
                <a:latin typeface="+mj-lt"/>
              </a:rPr>
              <a:t>from this </a:t>
            </a:r>
            <a:r>
              <a:rPr lang="en-GB" dirty="0">
                <a:latin typeface="+mj-lt"/>
              </a:rPr>
              <a:t>field of molecular discovery. </a:t>
            </a:r>
            <a:r>
              <a:rPr lang="en-GB" dirty="0" smtClean="0">
                <a:latin typeface="+mj-lt"/>
              </a:rPr>
              <a:t>It means that the understanding the molecular mechanisms enables medical doctors </a:t>
            </a:r>
            <a:r>
              <a:rPr lang="en-GB" dirty="0">
                <a:latin typeface="+mj-lt"/>
              </a:rPr>
              <a:t>to </a:t>
            </a:r>
            <a:r>
              <a:rPr lang="en-GB" dirty="0" smtClean="0">
                <a:latin typeface="+mj-lt"/>
              </a:rPr>
              <a:t>evolve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away from treating every </a:t>
            </a:r>
            <a:r>
              <a:rPr lang="en-GB" dirty="0">
                <a:latin typeface="+mj-lt"/>
              </a:rPr>
              <a:t>patient based on what they have broadly </a:t>
            </a:r>
            <a:r>
              <a:rPr lang="en-GB" dirty="0" smtClean="0">
                <a:latin typeface="+mj-lt"/>
              </a:rPr>
              <a:t>in common </a:t>
            </a:r>
            <a:r>
              <a:rPr lang="en-GB" dirty="0">
                <a:latin typeface="+mj-lt"/>
              </a:rPr>
              <a:t>with other patients (e.g., </a:t>
            </a:r>
            <a:r>
              <a:rPr lang="en-GB" dirty="0" smtClean="0">
                <a:latin typeface="+mj-lt"/>
              </a:rPr>
              <a:t>‘lung cancer’)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to </a:t>
            </a:r>
            <a:r>
              <a:rPr lang="en-GB" dirty="0">
                <a:latin typeface="+mj-lt"/>
              </a:rPr>
              <a:t>treating them as individuals (e.g., a patient </a:t>
            </a:r>
            <a:r>
              <a:rPr lang="en-GB" dirty="0" smtClean="0">
                <a:latin typeface="+mj-lt"/>
              </a:rPr>
              <a:t>has a </a:t>
            </a:r>
            <a:r>
              <a:rPr lang="en-GB" dirty="0">
                <a:latin typeface="+mj-lt"/>
              </a:rPr>
              <a:t>specific gene mutation in their cancer that </a:t>
            </a:r>
            <a:r>
              <a:rPr lang="en-GB" dirty="0" smtClean="0">
                <a:latin typeface="+mj-lt"/>
              </a:rPr>
              <a:t>is associated </a:t>
            </a:r>
            <a:r>
              <a:rPr lang="en-GB" dirty="0">
                <a:latin typeface="+mj-lt"/>
              </a:rPr>
              <a:t>with a specific type of lung cancer</a:t>
            </a:r>
            <a:r>
              <a:rPr lang="en-GB" dirty="0" smtClean="0">
                <a:latin typeface="+mj-lt"/>
              </a:rPr>
              <a:t>).</a:t>
            </a:r>
            <a:endParaRPr lang="en-GB" dirty="0">
              <a:latin typeface="+mj-lt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41" y="3706562"/>
            <a:ext cx="6114818" cy="1194920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476249" y="5327528"/>
            <a:ext cx="9618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The ability to quickly and accurately assess an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individual’s health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at this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molecular level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is transforming the practice of medicine.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48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50" y="366837"/>
            <a:ext cx="10058400" cy="774700"/>
          </a:xfrm>
        </p:spPr>
        <p:txBody>
          <a:bodyPr>
            <a:normAutofit/>
          </a:bodyPr>
          <a:lstStyle/>
          <a:p>
            <a:pPr lvl="0"/>
            <a:r>
              <a:rPr lang="en-GB" sz="44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Molecular Diagnostics example: HIV viral load</a:t>
            </a:r>
            <a:endParaRPr lang="en-GB" sz="44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76250" y="1257300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0" y="6513265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2016 </a:t>
            </a:r>
            <a:endParaRPr lang="en-GB" sz="1200" dirty="0"/>
          </a:p>
        </p:txBody>
      </p:sp>
      <p:sp>
        <p:nvSpPr>
          <p:cNvPr id="3" name="Tekstvak 2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6" name="Rechthoek 5"/>
          <p:cNvSpPr/>
          <p:nvPr/>
        </p:nvSpPr>
        <p:spPr>
          <a:xfrm>
            <a:off x="412130" y="3032346"/>
            <a:ext cx="76650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dirty="0" smtClean="0">
                <a:latin typeface="+mj-lt"/>
              </a:rPr>
              <a:t>Because </a:t>
            </a:r>
            <a:r>
              <a:rPr lang="en-GB" dirty="0">
                <a:latin typeface="+mj-lt"/>
              </a:rPr>
              <a:t>researchers and physicians have made </a:t>
            </a:r>
            <a:r>
              <a:rPr lang="en-GB" dirty="0" smtClean="0">
                <a:latin typeface="+mj-lt"/>
              </a:rPr>
              <a:t>great strides </a:t>
            </a:r>
            <a:r>
              <a:rPr lang="en-GB" dirty="0">
                <a:latin typeface="+mj-lt"/>
              </a:rPr>
              <a:t>in the care of HIV patients in the three </a:t>
            </a:r>
            <a:r>
              <a:rPr lang="en-GB" dirty="0" smtClean="0">
                <a:latin typeface="+mj-lt"/>
              </a:rPr>
              <a:t>decades since </a:t>
            </a:r>
            <a:r>
              <a:rPr lang="en-GB" dirty="0">
                <a:latin typeface="+mj-lt"/>
              </a:rPr>
              <a:t>HIV was first detected, essentially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transitioning it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into a chronic disease </a:t>
            </a:r>
            <a:r>
              <a:rPr lang="en-GB" dirty="0">
                <a:latin typeface="+mj-lt"/>
              </a:rPr>
              <a:t>in many developed countries</a:t>
            </a:r>
            <a:r>
              <a:rPr lang="en-GB" dirty="0" smtClean="0">
                <a:latin typeface="+mj-lt"/>
              </a:rPr>
              <a:t>, the </a:t>
            </a:r>
            <a:r>
              <a:rPr lang="en-GB" dirty="0">
                <a:latin typeface="+mj-lt"/>
              </a:rPr>
              <a:t>HIV viral load test has become an essential tool </a:t>
            </a:r>
            <a:r>
              <a:rPr lang="en-GB" dirty="0" smtClean="0">
                <a:latin typeface="+mj-lt"/>
              </a:rPr>
              <a:t>as patients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cycle through different antiretroviral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therapies</a:t>
            </a:r>
            <a:r>
              <a:rPr lang="en-GB" dirty="0" smtClean="0">
                <a:latin typeface="+mj-lt"/>
              </a:rPr>
              <a:t> and </a:t>
            </a:r>
            <a:r>
              <a:rPr lang="en-GB" dirty="0">
                <a:latin typeface="+mj-lt"/>
              </a:rPr>
              <a:t>develop resistance to certain therapies. </a:t>
            </a:r>
            <a:r>
              <a:rPr lang="en-GB" dirty="0" smtClean="0">
                <a:latin typeface="+mj-lt"/>
              </a:rPr>
              <a:t>Periodic HIV </a:t>
            </a:r>
            <a:r>
              <a:rPr lang="en-GB" dirty="0">
                <a:latin typeface="+mj-lt"/>
              </a:rPr>
              <a:t>viral load tests indicate whether or not </a:t>
            </a:r>
            <a:r>
              <a:rPr lang="en-GB" dirty="0" smtClean="0">
                <a:latin typeface="+mj-lt"/>
              </a:rPr>
              <a:t>the disease </a:t>
            </a:r>
            <a:r>
              <a:rPr lang="en-GB" dirty="0">
                <a:latin typeface="+mj-lt"/>
              </a:rPr>
              <a:t>is progressing, either because an </a:t>
            </a:r>
            <a:r>
              <a:rPr lang="en-GB" dirty="0" smtClean="0">
                <a:latin typeface="+mj-lt"/>
              </a:rPr>
              <a:t>untreated patient’s </a:t>
            </a:r>
            <a:r>
              <a:rPr lang="en-GB" dirty="0">
                <a:latin typeface="+mj-lt"/>
              </a:rPr>
              <a:t>immune system can no longer </a:t>
            </a:r>
            <a:r>
              <a:rPr lang="en-GB" dirty="0" smtClean="0">
                <a:latin typeface="+mj-lt"/>
              </a:rPr>
              <a:t>suppress replication </a:t>
            </a:r>
            <a:r>
              <a:rPr lang="en-GB" dirty="0">
                <a:latin typeface="+mj-lt"/>
              </a:rPr>
              <a:t>of the virus, or because the therapy </a:t>
            </a:r>
            <a:r>
              <a:rPr lang="en-GB" dirty="0" smtClean="0">
                <a:latin typeface="+mj-lt"/>
              </a:rPr>
              <a:t>for a </a:t>
            </a:r>
            <a:r>
              <a:rPr lang="en-GB" dirty="0">
                <a:latin typeface="+mj-lt"/>
              </a:rPr>
              <a:t>patient in treatment is no longer working</a:t>
            </a:r>
            <a:r>
              <a:rPr lang="en-GB" dirty="0" smtClean="0">
                <a:latin typeface="+mj-lt"/>
              </a:rPr>
              <a:t>.</a:t>
            </a:r>
            <a:endParaRPr lang="en-GB" dirty="0">
              <a:latin typeface="+mj-lt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412130" y="1440278"/>
            <a:ext cx="76650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Some of the most common monitoring molecular tests are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tests for HIV viral load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in patients affected with HIV. HIV viral load tests are tests that measure the amount of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HIV affected genetic material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to determine how many copies of the virus are present (measured in copies per milliliter of blood). Keeping viral levels as low as possible is important to staying healthy with HIV.</a:t>
            </a:r>
          </a:p>
        </p:txBody>
      </p:sp>
      <p:sp>
        <p:nvSpPr>
          <p:cNvPr id="5" name="Rechthoek 4"/>
          <p:cNvSpPr/>
          <p:nvPr/>
        </p:nvSpPr>
        <p:spPr>
          <a:xfrm>
            <a:off x="412130" y="5516137"/>
            <a:ext cx="11160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The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HIV viral load test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is not used for initial diagnosis (this is often done with antibody tests), but typically also is used upon initial diagnosis as a staging diagnostic, to get a first report on the progression of the disease prior to treatment.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9320" y="1546426"/>
            <a:ext cx="2471630" cy="369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2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50" y="366837"/>
            <a:ext cx="10058400" cy="774700"/>
          </a:xfrm>
        </p:spPr>
        <p:txBody>
          <a:bodyPr>
            <a:normAutofit/>
          </a:bodyPr>
          <a:lstStyle/>
          <a:p>
            <a:pPr lvl="0"/>
            <a:r>
              <a:rPr lang="en-GB" sz="44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Molecular Diagnostics Techniques</a:t>
            </a:r>
            <a:endParaRPr lang="en-GB" sz="44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76250" y="1257300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0" y="6513265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2016 </a:t>
            </a:r>
            <a:endParaRPr lang="en-GB" sz="1200" dirty="0"/>
          </a:p>
        </p:txBody>
      </p:sp>
      <p:sp>
        <p:nvSpPr>
          <p:cNvPr id="3" name="Tekstvak 2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6" name="Rechthoek 5"/>
          <p:cNvSpPr/>
          <p:nvPr/>
        </p:nvSpPr>
        <p:spPr>
          <a:xfrm>
            <a:off x="412130" y="1391015"/>
            <a:ext cx="11213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j-lt"/>
              </a:rPr>
              <a:t>Different techniques </a:t>
            </a:r>
            <a:r>
              <a:rPr lang="en-GB" dirty="0">
                <a:latin typeface="+mj-lt"/>
              </a:rPr>
              <a:t>are employed </a:t>
            </a:r>
            <a:r>
              <a:rPr lang="en-GB" dirty="0" smtClean="0">
                <a:latin typeface="+mj-lt"/>
              </a:rPr>
              <a:t>to </a:t>
            </a:r>
            <a:r>
              <a:rPr lang="en-GB" dirty="0">
                <a:latin typeface="+mj-lt"/>
              </a:rPr>
              <a:t>detect and quantify </a:t>
            </a:r>
            <a:r>
              <a:rPr lang="en-GB" dirty="0" smtClean="0">
                <a:latin typeface="+mj-lt"/>
              </a:rPr>
              <a:t>specific DNA sequences</a:t>
            </a:r>
            <a:r>
              <a:rPr lang="en-GB" dirty="0">
                <a:latin typeface="+mj-lt"/>
              </a:rPr>
              <a:t>, as well as proteins</a:t>
            </a:r>
            <a:r>
              <a:rPr lang="en-GB" dirty="0" smtClean="0">
                <a:latin typeface="+mj-lt"/>
              </a:rPr>
              <a:t>. These are all highly sophisticated and their explanation is not a part of this course module.  </a:t>
            </a:r>
            <a:endParaRPr lang="en-GB" dirty="0">
              <a:latin typeface="+mj-lt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030300" y="2069482"/>
            <a:ext cx="52392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7030A0"/>
                </a:solidFill>
                <a:latin typeface="+mj-lt"/>
              </a:rPr>
              <a:t>In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situ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hybridization</a:t>
            </a:r>
            <a:endParaRPr lang="en-GB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7030A0"/>
                </a:solidFill>
                <a:latin typeface="+mj-lt"/>
              </a:rPr>
              <a:t>Microarray (gene) chips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—prefabricated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chips that test many markers at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once </a:t>
            </a:r>
            <a:endParaRPr lang="en-GB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7030A0"/>
                </a:solidFill>
                <a:latin typeface="+mj-lt"/>
              </a:rPr>
              <a:t>Mass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spectrometry </a:t>
            </a:r>
            <a:r>
              <a:rPr lang="en-GB" dirty="0" smtClean="0"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7030A0"/>
                </a:solidFill>
                <a:latin typeface="+mj-lt"/>
              </a:rPr>
              <a:t>Sequencing</a:t>
            </a:r>
            <a:endParaRPr lang="en-GB" dirty="0">
              <a:latin typeface="+mj-lt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476249" y="3628931"/>
            <a:ext cx="53127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dirty="0" smtClean="0">
                <a:latin typeface="+mj-lt"/>
              </a:rPr>
              <a:t>In general, each </a:t>
            </a:r>
            <a:r>
              <a:rPr lang="en-GB" dirty="0">
                <a:latin typeface="+mj-lt"/>
              </a:rPr>
              <a:t>molecular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assay</a:t>
            </a:r>
            <a:r>
              <a:rPr lang="en-GB" dirty="0" smtClean="0">
                <a:latin typeface="+mj-lt"/>
              </a:rPr>
              <a:t> (test) </a:t>
            </a:r>
            <a:r>
              <a:rPr lang="en-GB" dirty="0">
                <a:latin typeface="+mj-lt"/>
              </a:rPr>
              <a:t>requires three basic steps</a:t>
            </a:r>
            <a:r>
              <a:rPr lang="en-GB" dirty="0" smtClean="0">
                <a:latin typeface="+mj-lt"/>
              </a:rPr>
              <a:t>:</a:t>
            </a:r>
            <a:endParaRPr lang="en-GB" dirty="0">
              <a:latin typeface="+mj-l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dirty="0" smtClean="0">
                <a:latin typeface="+mj-lt"/>
              </a:rPr>
              <a:t>The </a:t>
            </a:r>
            <a:r>
              <a:rPr lang="en-GB" dirty="0">
                <a:latin typeface="+mj-lt"/>
              </a:rPr>
              <a:t>extraction and purification of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nucleic acid</a:t>
            </a:r>
            <a:r>
              <a:rPr lang="en-GB" dirty="0" smtClean="0">
                <a:latin typeface="+mj-lt"/>
              </a:rPr>
              <a:t>.</a:t>
            </a:r>
            <a:endParaRPr lang="en-GB" dirty="0">
              <a:latin typeface="+mj-l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dirty="0" smtClean="0">
                <a:latin typeface="+mj-lt"/>
              </a:rPr>
              <a:t>Strengthening (making </a:t>
            </a:r>
            <a:r>
              <a:rPr lang="en-GB" dirty="0">
                <a:latin typeface="+mj-lt"/>
              </a:rPr>
              <a:t>copies </a:t>
            </a:r>
            <a:r>
              <a:rPr lang="en-GB" dirty="0" smtClean="0">
                <a:latin typeface="+mj-lt"/>
              </a:rPr>
              <a:t>of) </a:t>
            </a:r>
            <a:r>
              <a:rPr lang="en-GB" dirty="0">
                <a:latin typeface="+mj-lt"/>
              </a:rPr>
              <a:t>the nucleic acid of </a:t>
            </a:r>
            <a:r>
              <a:rPr lang="en-GB" dirty="0" smtClean="0">
                <a:latin typeface="+mj-lt"/>
              </a:rPr>
              <a:t>interest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 smtClean="0">
                <a:latin typeface="+mj-lt"/>
              </a:rPr>
              <a:t>The </a:t>
            </a:r>
            <a:r>
              <a:rPr lang="en-GB" dirty="0">
                <a:latin typeface="+mj-lt"/>
              </a:rPr>
              <a:t>detection of the </a:t>
            </a:r>
            <a:r>
              <a:rPr lang="en-GB" dirty="0" smtClean="0">
                <a:latin typeface="+mj-lt"/>
              </a:rPr>
              <a:t>target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0059" y="2584129"/>
            <a:ext cx="4559290" cy="2419672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444189" y="5345448"/>
            <a:ext cx="9091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These three steps can be performed by three separate devices or combined into one device.</a:t>
            </a:r>
          </a:p>
        </p:txBody>
      </p:sp>
      <p:sp>
        <p:nvSpPr>
          <p:cNvPr id="15" name="Rechthoek 14"/>
          <p:cNvSpPr/>
          <p:nvPr/>
        </p:nvSpPr>
        <p:spPr>
          <a:xfrm>
            <a:off x="493134" y="5802286"/>
            <a:ext cx="11149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A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simple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blood sample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can be enough to sample genetic information from tumours, transplants or an unborn fetus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08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50" y="366837"/>
            <a:ext cx="10058400" cy="774700"/>
          </a:xfrm>
        </p:spPr>
        <p:txBody>
          <a:bodyPr>
            <a:normAutofit/>
          </a:bodyPr>
          <a:lstStyle/>
          <a:p>
            <a:pPr lvl="0"/>
            <a:r>
              <a:rPr lang="en-GB" sz="44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endParaRPr lang="en-GB" sz="44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76250" y="1257300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0" y="6513265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2016 </a:t>
            </a:r>
            <a:endParaRPr lang="en-GB" sz="1200" dirty="0"/>
          </a:p>
        </p:txBody>
      </p:sp>
      <p:sp>
        <p:nvSpPr>
          <p:cNvPr id="3" name="Tekstvak 2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4" name="Rechthoek 3"/>
          <p:cNvSpPr/>
          <p:nvPr/>
        </p:nvSpPr>
        <p:spPr>
          <a:xfrm>
            <a:off x="383555" y="1410994"/>
            <a:ext cx="712580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Conventional prenatal tests for chromosomal abnormalities such as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Down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Syndrome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Infectious </a:t>
            </a:r>
            <a:r>
              <a:rPr lang="en-GB" dirty="0">
                <a:latin typeface="+mj-lt"/>
              </a:rPr>
              <a:t>diseases such as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chlamydia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,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influenza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virus </a:t>
            </a:r>
            <a:r>
              <a:rPr lang="en-GB" dirty="0">
                <a:latin typeface="+mj-lt"/>
              </a:rPr>
              <a:t>and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tuberculosis</a:t>
            </a:r>
            <a:r>
              <a:rPr lang="en-GB" dirty="0" smtClean="0">
                <a:latin typeface="+mj-lt"/>
              </a:rPr>
              <a:t>; </a:t>
            </a:r>
            <a:r>
              <a:rPr lang="en-GB" dirty="0">
                <a:latin typeface="+mj-lt"/>
              </a:rPr>
              <a:t>or specific strains such as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H1N1 virus</a:t>
            </a:r>
            <a:r>
              <a:rPr lang="en-GB" dirty="0" smtClean="0">
                <a:latin typeface="+mj-lt"/>
              </a:rPr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Disease risk </a:t>
            </a:r>
            <a:r>
              <a:rPr lang="en-GB" dirty="0" smtClean="0">
                <a:latin typeface="+mj-lt"/>
              </a:rPr>
              <a:t>management: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A </a:t>
            </a:r>
            <a:r>
              <a:rPr lang="en-GB" dirty="0">
                <a:latin typeface="+mj-lt"/>
              </a:rPr>
              <a:t>patient's genome may include an inherited or random mutation which affects the probability of developing a disease in the future</a:t>
            </a:r>
            <a:r>
              <a:rPr lang="en-GB" dirty="0" smtClean="0">
                <a:latin typeface="+mj-lt"/>
              </a:rPr>
              <a:t>. </a:t>
            </a:r>
            <a:r>
              <a:rPr lang="en-GB" dirty="0">
                <a:latin typeface="+mj-lt"/>
              </a:rPr>
              <a:t>For example,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Lynch syndrome </a:t>
            </a:r>
            <a:r>
              <a:rPr lang="en-GB" dirty="0">
                <a:latin typeface="+mj-lt"/>
              </a:rPr>
              <a:t>is a genetic disease that predisposes patients to </a:t>
            </a:r>
            <a:r>
              <a:rPr lang="en-GB" dirty="0" smtClean="0">
                <a:latin typeface="+mj-lt"/>
              </a:rPr>
              <a:t>certain cancers</a:t>
            </a:r>
            <a:r>
              <a:rPr lang="en-GB" dirty="0">
                <a:latin typeface="+mj-lt"/>
              </a:rPr>
              <a:t>; early detection can lead to close monitoring that improves the patient's chances of a good </a:t>
            </a:r>
            <a:r>
              <a:rPr lang="en-GB" dirty="0" smtClean="0">
                <a:latin typeface="+mj-lt"/>
              </a:rPr>
              <a:t>outcome.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Cardiovascular </a:t>
            </a:r>
            <a:r>
              <a:rPr lang="en-GB" dirty="0">
                <a:latin typeface="+mj-lt"/>
              </a:rPr>
              <a:t>risk is indicated by biological markers and screening can measure the risk that a child will be born with a genetic disease such as </a:t>
            </a:r>
            <a:r>
              <a:rPr lang="en-GB" dirty="0" smtClean="0">
                <a:latin typeface="+mj-lt"/>
              </a:rPr>
              <a:t>cystic </a:t>
            </a:r>
            <a:r>
              <a:rPr lang="en-GB" dirty="0">
                <a:latin typeface="+mj-lt"/>
              </a:rPr>
              <a:t>fibrosis</a:t>
            </a:r>
            <a:r>
              <a:rPr lang="en-GB" dirty="0" smtClean="0">
                <a:latin typeface="+mj-lt"/>
              </a:rPr>
              <a:t>.</a:t>
            </a:r>
          </a:p>
        </p:txBody>
      </p:sp>
      <p:sp>
        <p:nvSpPr>
          <p:cNvPr id="6" name="Rechthoek 5"/>
          <p:cNvSpPr/>
          <p:nvPr/>
        </p:nvSpPr>
        <p:spPr>
          <a:xfrm>
            <a:off x="2285158" y="5589935"/>
            <a:ext cx="9141396" cy="646331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Genetic testing is ethically complex: patients may not want the stress of knowing their risk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.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In countries without universal healthcare, a known risk may raise insurance premiums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.</a:t>
            </a:r>
            <a:endParaRPr lang="en-GB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9363" y="1440258"/>
            <a:ext cx="3917191" cy="387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3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10"/>
          <p:cNvCxnSpPr/>
          <p:nvPr/>
        </p:nvCxnSpPr>
        <p:spPr>
          <a:xfrm flipV="1">
            <a:off x="476249" y="1256812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/>
          <p:cNvSpPr txBox="1">
            <a:spLocks/>
          </p:cNvSpPr>
          <p:nvPr/>
        </p:nvSpPr>
        <p:spPr>
          <a:xfrm>
            <a:off x="4975224" y="2034960"/>
            <a:ext cx="2241551" cy="1473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</a:pPr>
            <a:r>
              <a:rPr lang="en-US" sz="8800" b="1" dirty="0">
                <a:solidFill>
                  <a:srgbClr val="00597C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GB" sz="8800" b="1" spc="-50" dirty="0">
              <a:solidFill>
                <a:srgbClr val="00597C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26732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creation of this presentation was supported by a grant from THET: </a:t>
            </a:r>
          </a:p>
          <a:p>
            <a:pPr algn="ctr"/>
            <a:r>
              <a:rPr lang="en-US" dirty="0" smtClean="0"/>
              <a:t>see  </a:t>
            </a:r>
            <a:r>
              <a:rPr lang="en-US" dirty="0">
                <a:hlinkClick r:id="rId2"/>
              </a:rPr>
              <a:t>https://www.thet.org/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35" y="5024011"/>
            <a:ext cx="2555330" cy="108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0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2016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 of Care Diagnostics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941733" y="6443133"/>
            <a:ext cx="4238414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Point of Care Diagnostics</a:t>
            </a: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7" name="Rechthoek 6"/>
          <p:cNvSpPr/>
          <p:nvPr/>
        </p:nvSpPr>
        <p:spPr>
          <a:xfrm>
            <a:off x="476249" y="1436256"/>
            <a:ext cx="11315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Point of Care (PoC) tests are the same tests as carried out in the Clinical Laboratory. However, PoC tests are designed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to be used at 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the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site where the patient is 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located, outside the clinical laboratory. A classic example of a PoC test is the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bedside </a:t>
            </a:r>
            <a:r>
              <a:rPr lang="en-GB" sz="2000" b="1" dirty="0" smtClean="0">
                <a:solidFill>
                  <a:srgbClr val="7030A0"/>
                </a:solidFill>
                <a:latin typeface="Calibri Light" panose="020F0302020204030204"/>
              </a:rPr>
              <a:t>glucose testing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in the 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hospital.</a:t>
            </a:r>
          </a:p>
        </p:txBody>
      </p:sp>
      <p:sp>
        <p:nvSpPr>
          <p:cNvPr id="5" name="Rechthoek 4"/>
          <p:cNvSpPr/>
          <p:nvPr/>
        </p:nvSpPr>
        <p:spPr>
          <a:xfrm>
            <a:off x="467704" y="2724934"/>
            <a:ext cx="55628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Point-of-care testing allows patient diagnoses in </a:t>
            </a: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any location</a:t>
            </a:r>
            <a:r>
              <a:rPr lang="en-GB" sz="2000" dirty="0" smtClean="0">
                <a:latin typeface="+mj-lt"/>
              </a:rPr>
              <a:t>: the </a:t>
            </a:r>
            <a:r>
              <a:rPr lang="en-GB" sz="2000" dirty="0">
                <a:latin typeface="+mj-lt"/>
              </a:rPr>
              <a:t>physician’s office, an ambulance, the home, the field, or in the hospital. </a:t>
            </a:r>
            <a:endParaRPr lang="en-GB" sz="20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The </a:t>
            </a:r>
            <a:r>
              <a:rPr lang="en-GB" sz="2000" dirty="0">
                <a:latin typeface="+mj-lt"/>
              </a:rPr>
              <a:t>results of </a:t>
            </a:r>
            <a:r>
              <a:rPr lang="en-GB" sz="2000" dirty="0" smtClean="0">
                <a:latin typeface="+mj-lt"/>
              </a:rPr>
              <a:t>the tests </a:t>
            </a:r>
            <a:r>
              <a:rPr lang="en-GB" sz="2000" dirty="0">
                <a:latin typeface="+mj-lt"/>
              </a:rPr>
              <a:t>are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timely</a:t>
            </a:r>
            <a:r>
              <a:rPr lang="en-GB" sz="2000" dirty="0">
                <a:latin typeface="+mj-lt"/>
              </a:rPr>
              <a:t>, and allow rapid </a:t>
            </a:r>
            <a:r>
              <a:rPr lang="en-GB" sz="2000" dirty="0" smtClean="0">
                <a:latin typeface="+mj-lt"/>
              </a:rPr>
              <a:t>diagnosis and treatment for </a:t>
            </a:r>
            <a:r>
              <a:rPr lang="en-GB" sz="2000" dirty="0">
                <a:latin typeface="+mj-lt"/>
              </a:rPr>
              <a:t>the patient. </a:t>
            </a:r>
            <a:endParaRPr lang="en-GB" sz="20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Enabling </a:t>
            </a:r>
            <a:r>
              <a:rPr lang="en-GB" sz="2000" dirty="0">
                <a:latin typeface="+mj-lt"/>
              </a:rPr>
              <a:t>clinicians to make decisions at the “point-of-care” has the potential to significantly impact health care delivery in shifting </a:t>
            </a:r>
            <a:r>
              <a:rPr lang="en-GB" sz="2000" dirty="0" smtClean="0">
                <a:latin typeface="+mj-lt"/>
              </a:rPr>
              <a:t>from curative to </a:t>
            </a: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preventive medicine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smtClean="0">
                <a:latin typeface="+mj-lt"/>
              </a:rPr>
              <a:t>and screening through easier access to tests, e.g. in home use. 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3644" y="2822557"/>
            <a:ext cx="5738501" cy="286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0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2016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 of Care Testing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941733" y="6443133"/>
            <a:ext cx="4238414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Point of Care Diagnostics</a:t>
            </a: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429" y="1346500"/>
            <a:ext cx="8979250" cy="481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9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775" y="1989381"/>
            <a:ext cx="7627562" cy="3027487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2016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11089404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Conventional Lab Testing versus Point of Care Testing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941733" y="6443133"/>
            <a:ext cx="4238414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Point of Care Diagnostics</a:t>
            </a: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4" name="Rechthoek 3"/>
          <p:cNvSpPr/>
          <p:nvPr/>
        </p:nvSpPr>
        <p:spPr>
          <a:xfrm>
            <a:off x="636711" y="5428345"/>
            <a:ext cx="7209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i="1" dirty="0">
                <a:solidFill>
                  <a:srgbClr val="000000"/>
                </a:solidFill>
                <a:latin typeface="Calibri Light" panose="020F0302020204030204"/>
              </a:rPr>
              <a:t>Point-of-care testing </a:t>
            </a:r>
            <a:r>
              <a:rPr lang="en-GB" sz="2000" b="1" i="1" dirty="0" smtClean="0">
                <a:solidFill>
                  <a:srgbClr val="000000"/>
                </a:solidFill>
                <a:latin typeface="Calibri Light" panose="020F0302020204030204"/>
              </a:rPr>
              <a:t>brings speed and simplicity in organization</a:t>
            </a:r>
            <a:endParaRPr lang="en-GB" b="1" i="1" dirty="0"/>
          </a:p>
        </p:txBody>
      </p:sp>
      <p:sp>
        <p:nvSpPr>
          <p:cNvPr id="10" name="Rechthoek 9"/>
          <p:cNvSpPr/>
          <p:nvPr/>
        </p:nvSpPr>
        <p:spPr>
          <a:xfrm>
            <a:off x="8408927" y="1930356"/>
            <a:ext cx="31567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PoC testing </a:t>
            </a:r>
            <a:r>
              <a:rPr lang="en-GB" sz="2000" dirty="0">
                <a:latin typeface="+mj-lt"/>
              </a:rPr>
              <a:t>contrasts with the </a:t>
            </a:r>
            <a:r>
              <a:rPr lang="en-GB" sz="2000" dirty="0" smtClean="0">
                <a:latin typeface="+mj-lt"/>
              </a:rPr>
              <a:t>‘historical’ (current) pattern </a:t>
            </a:r>
            <a:r>
              <a:rPr lang="en-GB" sz="2000" dirty="0">
                <a:latin typeface="+mj-lt"/>
              </a:rPr>
              <a:t>in which testing was </a:t>
            </a:r>
            <a:r>
              <a:rPr lang="en-GB" sz="2000" dirty="0" smtClean="0">
                <a:latin typeface="+mj-lt"/>
              </a:rPr>
              <a:t>confined </a:t>
            </a:r>
            <a:r>
              <a:rPr lang="en-GB" sz="2000" dirty="0">
                <a:latin typeface="+mj-lt"/>
              </a:rPr>
              <a:t>to the medical </a:t>
            </a:r>
            <a:r>
              <a:rPr lang="en-GB" sz="2000" dirty="0" smtClean="0">
                <a:latin typeface="+mj-lt"/>
              </a:rPr>
              <a:t>laboratory. This included sending </a:t>
            </a:r>
            <a:r>
              <a:rPr lang="en-GB" sz="2000" dirty="0">
                <a:latin typeface="+mj-lt"/>
              </a:rPr>
              <a:t>off specimens away from the point of care and then waiting hours or days to learn the results, during which time care must continue without the desired information.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711" y="1504253"/>
            <a:ext cx="7626757" cy="36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8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2016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 of </a:t>
            </a:r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Testing: Yesterday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941733" y="6443133"/>
            <a:ext cx="4238414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Point of Care Diagnostics</a:t>
            </a: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7" name="Rechthoek 6"/>
          <p:cNvSpPr/>
          <p:nvPr/>
        </p:nvSpPr>
        <p:spPr>
          <a:xfrm>
            <a:off x="476250" y="1436256"/>
            <a:ext cx="6346582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In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the earliest days of medicine, health care was similar to point-of-care in that it was delivered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in the patient’s home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through physician house visits.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As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medical discoveries were made and new technologies developed, care then shifted to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specialized hospitals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 with an emphasis on curative medicine.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7030A0"/>
                </a:solidFill>
                <a:latin typeface="Calibri Light" panose="020F0302020204030204"/>
              </a:rPr>
              <a:t>Large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centralized laboratories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were established, with cost-savings realized through the development of automated systems for analysis of patient samples.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Point-of-care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devices were used on a limited basis in the hospital for rapid analysis in intensive care units and for simple home testing, such as with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pregnancy test kits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067" y="1612771"/>
            <a:ext cx="4093016" cy="3069762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7414055" y="4926034"/>
            <a:ext cx="43065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i="1" dirty="0" smtClean="0">
                <a:solidFill>
                  <a:srgbClr val="000000"/>
                </a:solidFill>
                <a:latin typeface="Calibri Light" panose="020F0302020204030204"/>
              </a:rPr>
              <a:t>European traditional physician’s bag containing all materials for diagnosing and treating patients during home visits.</a:t>
            </a:r>
          </a:p>
          <a:p>
            <a:pPr algn="ctr"/>
            <a:r>
              <a:rPr lang="en-GB" sz="2000" b="1" i="1" dirty="0" smtClean="0">
                <a:solidFill>
                  <a:srgbClr val="000000"/>
                </a:solidFill>
                <a:latin typeface="Calibri Light" panose="020F0302020204030204"/>
              </a:rPr>
              <a:t>Will this also be the future? </a:t>
            </a:r>
            <a:endParaRPr lang="en-GB" sz="2000" b="1" i="1" dirty="0"/>
          </a:p>
        </p:txBody>
      </p:sp>
    </p:spTree>
    <p:extLst>
      <p:ext uri="{BB962C8B-B14F-4D97-AF65-F5344CB8AC3E}">
        <p14:creationId xmlns:p14="http://schemas.microsoft.com/office/powerpoint/2010/main" val="330668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224" y="3455747"/>
            <a:ext cx="4088292" cy="2255609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2016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 of Care Testing: Today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941733" y="6443133"/>
            <a:ext cx="4238414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Point of Care Diagnostics</a:t>
            </a: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7" name="Rechthoek 6"/>
          <p:cNvSpPr/>
          <p:nvPr/>
        </p:nvSpPr>
        <p:spPr>
          <a:xfrm>
            <a:off x="476248" y="1436256"/>
            <a:ext cx="1133056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Today, the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emphasis of care is shifting toward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prevention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and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 early detection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of disease, as well as the management of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multiple chronic conditions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Point-of-care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testing gives immediate results in non-laboratory 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settings. Innovation creates new </a:t>
            </a:r>
            <a:r>
              <a:rPr lang="en-GB" sz="2000" b="1" dirty="0" smtClean="0">
                <a:solidFill>
                  <a:srgbClr val="7030A0"/>
                </a:solidFill>
                <a:latin typeface="Calibri Light" panose="020F0302020204030204"/>
              </a:rPr>
              <a:t>sensors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and </a:t>
            </a:r>
            <a:r>
              <a:rPr lang="en-GB" sz="2000" b="1" dirty="0" smtClean="0">
                <a:solidFill>
                  <a:srgbClr val="7030A0"/>
                </a:solidFill>
                <a:latin typeface="Calibri Light" panose="020F0302020204030204"/>
              </a:rPr>
              <a:t>micro-systems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and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low-cost imaging technologies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for point-of-care testing. These instruments 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are </a:t>
            </a:r>
            <a:r>
              <a:rPr lang="en-GB" sz="2000" b="1" dirty="0" smtClean="0">
                <a:solidFill>
                  <a:srgbClr val="7030A0"/>
                </a:solidFill>
                <a:latin typeface="Calibri Light" panose="020F0302020204030204"/>
              </a:rPr>
              <a:t>self-contained, portable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devices that can be used by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non-specialists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 to detect and diagnose 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disease. </a:t>
            </a:r>
          </a:p>
        </p:txBody>
      </p:sp>
      <p:sp>
        <p:nvSpPr>
          <p:cNvPr id="4" name="Rechthoek 3"/>
          <p:cNvSpPr/>
          <p:nvPr/>
        </p:nvSpPr>
        <p:spPr>
          <a:xfrm>
            <a:off x="447234" y="3195570"/>
            <a:ext cx="784265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For example, sensor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technologies enable the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rapid analysis of blood samples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for 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blood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chemistry, electrolytes, blood gases, and hematology.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Biosensors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 are used clinically for toxicology, measurement of blood cells and blood coagulations, bedside diagnosis of heart disease through detection of cardiac markers in the blood, and glucose self-testing.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Current developments in point-of-care testing are addressing the challenges of diagnosis and treatment of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cancer, stroke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, and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cardiac patients.</a:t>
            </a:r>
          </a:p>
        </p:txBody>
      </p:sp>
    </p:spTree>
    <p:extLst>
      <p:ext uri="{BB962C8B-B14F-4D97-AF65-F5344CB8AC3E}">
        <p14:creationId xmlns:p14="http://schemas.microsoft.com/office/powerpoint/2010/main" val="6140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2016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 of Care Testing: Today examples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941733" y="6443133"/>
            <a:ext cx="4238414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Point of Care Diagnostics</a:t>
            </a: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4" name="Rechthoek 3"/>
          <p:cNvSpPr/>
          <p:nvPr/>
        </p:nvSpPr>
        <p:spPr>
          <a:xfrm>
            <a:off x="412130" y="1331632"/>
            <a:ext cx="83073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Various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kinds of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urine test strips 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have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been available for 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decades.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B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edside glucose testing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7030A0"/>
                </a:solidFill>
                <a:latin typeface="Calibri Light" panose="020F0302020204030204"/>
              </a:rPr>
              <a:t>Portable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ultrasonography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did not reach the stage of being advanced, affordable, and widespread until the 2000s and 2010s. </a:t>
            </a:r>
            <a:endParaRPr lang="en-GB" sz="2000" dirty="0" smtClean="0">
              <a:solidFill>
                <a:srgbClr val="000000"/>
              </a:solidFill>
              <a:latin typeface="Calibri Light" panose="020F0302020204030204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7030A0"/>
                </a:solidFill>
                <a:latin typeface="Calibri Light" panose="020F0302020204030204"/>
              </a:rPr>
              <a:t>Pulse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oximetry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can test arterial oxygen saturation in a quick, simple, 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non-invasive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, affordable way today, but in earlier eras this required an 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intra-arterial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needle puncture and a laboratory 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test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.</a:t>
            </a:r>
            <a:endParaRPr lang="en-GB" sz="2000" dirty="0" smtClean="0">
              <a:solidFill>
                <a:srgbClr val="000000"/>
              </a:solidFill>
              <a:latin typeface="Calibri Light" panose="020F0302020204030204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7030A0"/>
                </a:solidFill>
                <a:latin typeface="Calibri Light" panose="020F0302020204030204"/>
              </a:rPr>
              <a:t>Malaria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antigen detection tests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rely on a state of the art in immunology that did not exist until recent decades.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7483" y="1436256"/>
            <a:ext cx="2140298" cy="214029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4179" y="3976259"/>
            <a:ext cx="2341604" cy="218649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531" y="4871172"/>
            <a:ext cx="2652627" cy="142076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8041" y="4592001"/>
            <a:ext cx="2094341" cy="157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5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2016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 of Care Testing: tomorrow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941733" y="6443133"/>
            <a:ext cx="4238414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Point of Care Diagnostics</a:t>
            </a: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7" name="Rechthoek 6"/>
          <p:cNvSpPr/>
          <p:nvPr/>
        </p:nvSpPr>
        <p:spPr>
          <a:xfrm>
            <a:off x="476250" y="1436256"/>
            <a:ext cx="671076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Further development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of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miniaturized devices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and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wireless communication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, 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as well as further precision and efficiencies will further change healthcare in this direction. 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7030A0"/>
                </a:solidFill>
                <a:latin typeface="Calibri Light" panose="020F0302020204030204"/>
              </a:rPr>
              <a:t>Low-cost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diagnostic imaging devices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can be used at the point-of-patient care for 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under-served populations.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For example, a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new method using an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optical probe for cervical cancer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detection and treatment could significantly lower the mortality rate worldwide. Combining a small optical imaging device with a treatment modality could provide both diagnosis and treatment of cervical cancer at the same time.</a:t>
            </a:r>
          </a:p>
        </p:txBody>
      </p:sp>
      <p:pic>
        <p:nvPicPr>
          <p:cNvPr id="4098" name="Picture 2" descr="https://jlinnes.files.wordpress.com/2014/10/infected-dx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7290" y="1519809"/>
            <a:ext cx="2916649" cy="108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884" y="3340154"/>
            <a:ext cx="2740898" cy="2773253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476249" y="5372959"/>
            <a:ext cx="6096000" cy="707886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Over the next decades</a:t>
            </a:r>
            <a:r>
              <a:rPr lang="en-GB" sz="2000" dirty="0">
                <a:latin typeface="+mj-lt"/>
              </a:rPr>
              <a:t>, testing </a:t>
            </a:r>
            <a:r>
              <a:rPr lang="en-GB" sz="2000" dirty="0" smtClean="0">
                <a:latin typeface="+mj-lt"/>
              </a:rPr>
              <a:t>will continue </a:t>
            </a:r>
            <a:r>
              <a:rPr lang="en-GB" sz="2000" dirty="0">
                <a:latin typeface="+mj-lt"/>
              </a:rPr>
              <a:t>to move toward the point of </a:t>
            </a:r>
            <a:r>
              <a:rPr lang="en-GB" sz="2000" dirty="0" smtClean="0">
                <a:latin typeface="+mj-lt"/>
              </a:rPr>
              <a:t>care.</a:t>
            </a: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75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50" y="366837"/>
            <a:ext cx="10058400" cy="774700"/>
          </a:xfrm>
        </p:spPr>
        <p:txBody>
          <a:bodyPr>
            <a:normAutofit/>
          </a:bodyPr>
          <a:lstStyle/>
          <a:p>
            <a:pPr lvl="0"/>
            <a:r>
              <a:rPr lang="en-GB" sz="44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Molecular Diagnostics</a:t>
            </a:r>
            <a:endParaRPr lang="en-GB" sz="44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76250" y="1257300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0" y="6513265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2016 </a:t>
            </a:r>
            <a:endParaRPr lang="en-GB" sz="1200" dirty="0"/>
          </a:p>
        </p:txBody>
      </p:sp>
      <p:sp>
        <p:nvSpPr>
          <p:cNvPr id="3" name="Tekstvak 2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14" name="Rechthoek 13"/>
          <p:cNvSpPr/>
          <p:nvPr/>
        </p:nvSpPr>
        <p:spPr>
          <a:xfrm>
            <a:off x="3400111" y="5555980"/>
            <a:ext cx="4762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Principles </a:t>
            </a:r>
            <a:r>
              <a:rPr lang="en-GB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and use of molecular diagnostics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111" y="1833464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3749</TotalTime>
  <Words>2090</Words>
  <Application>Microsoft Office PowerPoint</Application>
  <PresentationFormat>Widescreen</PresentationFormat>
  <Paragraphs>134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Terugblik</vt:lpstr>
      <vt:lpstr>Point of Care Diagnostics; Molecular Diagnostics</vt:lpstr>
      <vt:lpstr>Point of Care Diagnostics</vt:lpstr>
      <vt:lpstr>Point of Care Testing</vt:lpstr>
      <vt:lpstr>Conventional Lab Testing versus Point of Care Testing</vt:lpstr>
      <vt:lpstr>Point of Care Testing: Yesterday</vt:lpstr>
      <vt:lpstr>Point of Care Testing: Today</vt:lpstr>
      <vt:lpstr>Point of Care Testing: Today examples</vt:lpstr>
      <vt:lpstr>Point of Care Testing: tomorrow</vt:lpstr>
      <vt:lpstr>Molecular Diagnostics</vt:lpstr>
      <vt:lpstr>The Human Genome</vt:lpstr>
      <vt:lpstr>Gene Mutations</vt:lpstr>
      <vt:lpstr>Molecular Diagnostics</vt:lpstr>
      <vt:lpstr>Personalized Medicine</vt:lpstr>
      <vt:lpstr>Molecular Diagnostics example: HIV viral load</vt:lpstr>
      <vt:lpstr>Molecular Diagnostics Techniques</vt:lpstr>
      <vt:lpstr>Applications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Chris Mol</dc:creator>
  <cp:lastModifiedBy>Chris Mol</cp:lastModifiedBy>
  <cp:revision>322</cp:revision>
  <dcterms:created xsi:type="dcterms:W3CDTF">2014-11-03T16:21:19Z</dcterms:created>
  <dcterms:modified xsi:type="dcterms:W3CDTF">2020-03-18T14:33:25Z</dcterms:modified>
</cp:coreProperties>
</file>